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7" r:id="rId6"/>
    <p:sldId id="268" r:id="rId7"/>
    <p:sldId id="269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AE4FF-3300-4A79-97A6-010C1AFDD6A9}" v="4" dt="2022-07-20T00:00:25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6374" autoAdjust="0"/>
  </p:normalViewPr>
  <p:slideViewPr>
    <p:cSldViewPr snapToGrid="0">
      <p:cViewPr varScale="1">
        <p:scale>
          <a:sx n="129" d="100"/>
          <a:sy n="129" d="100"/>
        </p:scale>
        <p:origin x="1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Knox" userId="a67f5eaf797c531e" providerId="LiveId" clId="{A41AE4FF-3300-4A79-97A6-010C1AFDD6A9}"/>
    <pc:docChg chg="undo custSel modSld">
      <pc:chgData name="Colin Knox" userId="a67f5eaf797c531e" providerId="LiveId" clId="{A41AE4FF-3300-4A79-97A6-010C1AFDD6A9}" dt="2022-07-20T00:00:48.539" v="42" actId="20577"/>
      <pc:docMkLst>
        <pc:docMk/>
      </pc:docMkLst>
      <pc:sldChg chg="modSp mod">
        <pc:chgData name="Colin Knox" userId="a67f5eaf797c531e" providerId="LiveId" clId="{A41AE4FF-3300-4A79-97A6-010C1AFDD6A9}" dt="2022-07-20T00:00:48.539" v="42" actId="20577"/>
        <pc:sldMkLst>
          <pc:docMk/>
          <pc:sldMk cId="0" sldId="260"/>
        </pc:sldMkLst>
        <pc:spChg chg="mod">
          <ac:chgData name="Colin Knox" userId="a67f5eaf797c531e" providerId="LiveId" clId="{A41AE4FF-3300-4A79-97A6-010C1AFDD6A9}" dt="2022-07-20T00:00:48.539" v="42" actId="20577"/>
          <ac:spMkLst>
            <pc:docMk/>
            <pc:sldMk cId="0" sldId="260"/>
            <ac:spMk id="19" creationId="{00000000-0000-0000-0000-000000000000}"/>
          </ac:spMkLst>
        </pc:spChg>
      </pc:sldChg>
      <pc:sldChg chg="addSp delSp modSp mod">
        <pc:chgData name="Colin Knox" userId="a67f5eaf797c531e" providerId="LiveId" clId="{A41AE4FF-3300-4A79-97A6-010C1AFDD6A9}" dt="2022-07-20T00:00:27.092" v="39" actId="1076"/>
        <pc:sldMkLst>
          <pc:docMk/>
          <pc:sldMk cId="0" sldId="261"/>
        </pc:sldMkLst>
        <pc:picChg chg="add mod">
          <ac:chgData name="Colin Knox" userId="a67f5eaf797c531e" providerId="LiveId" clId="{A41AE4FF-3300-4A79-97A6-010C1AFDD6A9}" dt="2022-07-20T00:00:27.092" v="39" actId="1076"/>
          <ac:picMkLst>
            <pc:docMk/>
            <pc:sldMk cId="0" sldId="261"/>
            <ac:picMk id="8" creationId="{EF6511D9-E439-B012-78EC-B51379F62906}"/>
          </ac:picMkLst>
        </pc:picChg>
        <pc:picChg chg="del">
          <ac:chgData name="Colin Knox" userId="a67f5eaf797c531e" providerId="LiveId" clId="{A41AE4FF-3300-4A79-97A6-010C1AFDD6A9}" dt="2022-07-20T00:00:24.389" v="37" actId="478"/>
          <ac:picMkLst>
            <pc:docMk/>
            <pc:sldMk cId="0" sldId="261"/>
            <ac:picMk id="24" creationId="{00000000-0000-0000-0000-000000000000}"/>
          </ac:picMkLst>
        </pc:picChg>
      </pc:sldChg>
      <pc:sldChg chg="addSp delSp modSp mod">
        <pc:chgData name="Colin Knox" userId="a67f5eaf797c531e" providerId="LiveId" clId="{A41AE4FF-3300-4A79-97A6-010C1AFDD6A9}" dt="2022-07-20T00:00:03.786" v="36" actId="14100"/>
        <pc:sldMkLst>
          <pc:docMk/>
          <pc:sldMk cId="0" sldId="263"/>
        </pc:sldMkLst>
        <pc:spChg chg="add mod">
          <ac:chgData name="Colin Knox" userId="a67f5eaf797c531e" providerId="LiveId" clId="{A41AE4FF-3300-4A79-97A6-010C1AFDD6A9}" dt="2022-07-19T23:59:52.360" v="31" actId="14100"/>
          <ac:spMkLst>
            <pc:docMk/>
            <pc:sldMk cId="0" sldId="263"/>
            <ac:spMk id="6" creationId="{05A74F2C-3023-5BD4-9F9C-1E58F0E00F77}"/>
          </ac:spMkLst>
        </pc:spChg>
        <pc:spChg chg="add mod">
          <ac:chgData name="Colin Knox" userId="a67f5eaf797c531e" providerId="LiveId" clId="{A41AE4FF-3300-4A79-97A6-010C1AFDD6A9}" dt="2022-07-19T23:59:46.212" v="29" actId="404"/>
          <ac:spMkLst>
            <pc:docMk/>
            <pc:sldMk cId="0" sldId="263"/>
            <ac:spMk id="7" creationId="{56C50353-F93A-3CCD-2960-0617CD412DCE}"/>
          </ac:spMkLst>
        </pc:spChg>
        <pc:spChg chg="del">
          <ac:chgData name="Colin Knox" userId="a67f5eaf797c531e" providerId="LiveId" clId="{A41AE4FF-3300-4A79-97A6-010C1AFDD6A9}" dt="2022-07-19T23:59:38.815" v="25" actId="478"/>
          <ac:spMkLst>
            <pc:docMk/>
            <pc:sldMk cId="0" sldId="263"/>
            <ac:spMk id="19" creationId="{00000000-0000-0000-0000-000000000000}"/>
          </ac:spMkLst>
        </pc:spChg>
        <pc:picChg chg="add mod">
          <ac:chgData name="Colin Knox" userId="a67f5eaf797c531e" providerId="LiveId" clId="{A41AE4FF-3300-4A79-97A6-010C1AFDD6A9}" dt="2022-07-20T00:00:03.786" v="36" actId="14100"/>
          <ac:picMkLst>
            <pc:docMk/>
            <pc:sldMk cId="0" sldId="263"/>
            <ac:picMk id="8" creationId="{64310016-276B-A747-9AB8-CE62F30D2C60}"/>
          </ac:picMkLst>
        </pc:picChg>
        <pc:picChg chg="del">
          <ac:chgData name="Colin Knox" userId="a67f5eaf797c531e" providerId="LiveId" clId="{A41AE4FF-3300-4A79-97A6-010C1AFDD6A9}" dt="2022-07-19T23:59:38.815" v="25" actId="478"/>
          <ac:picMkLst>
            <pc:docMk/>
            <pc:sldMk cId="0" sldId="263"/>
            <ac:picMk id="21" creationId="{00000000-0000-0000-0000-000000000000}"/>
          </ac:picMkLst>
        </pc:picChg>
      </pc:sldChg>
      <pc:sldChg chg="addSp delSp modSp mod">
        <pc:chgData name="Colin Knox" userId="a67f5eaf797c531e" providerId="LiveId" clId="{A41AE4FF-3300-4A79-97A6-010C1AFDD6A9}" dt="2022-07-19T23:59:00.132" v="24" actId="6549"/>
        <pc:sldMkLst>
          <pc:docMk/>
          <pc:sldMk cId="0" sldId="264"/>
        </pc:sldMkLst>
        <pc:spChg chg="add mod">
          <ac:chgData name="Colin Knox" userId="a67f5eaf797c531e" providerId="LiveId" clId="{A41AE4FF-3300-4A79-97A6-010C1AFDD6A9}" dt="2022-07-19T23:58:57.297" v="23" actId="1076"/>
          <ac:spMkLst>
            <pc:docMk/>
            <pc:sldMk cId="0" sldId="264"/>
            <ac:spMk id="8" creationId="{FBE54676-5A09-5081-F4E7-3BD0918DB68C}"/>
          </ac:spMkLst>
        </pc:spChg>
        <pc:spChg chg="add mod ord">
          <ac:chgData name="Colin Knox" userId="a67f5eaf797c531e" providerId="LiveId" clId="{A41AE4FF-3300-4A79-97A6-010C1AFDD6A9}" dt="2022-07-19T23:58:52.895" v="22" actId="1076"/>
          <ac:spMkLst>
            <pc:docMk/>
            <pc:sldMk cId="0" sldId="264"/>
            <ac:spMk id="9" creationId="{5527EE3E-C889-F4B9-DE08-6F1B10CCD112}"/>
          </ac:spMkLst>
        </pc:spChg>
        <pc:spChg chg="mod">
          <ac:chgData name="Colin Knox" userId="a67f5eaf797c531e" providerId="LiveId" clId="{A41AE4FF-3300-4A79-97A6-010C1AFDD6A9}" dt="2022-07-19T23:59:00.132" v="24" actId="6549"/>
          <ac:spMkLst>
            <pc:docMk/>
            <pc:sldMk cId="0" sldId="264"/>
            <ac:spMk id="17" creationId="{00000000-0000-0000-0000-000000000000}"/>
          </ac:spMkLst>
        </pc:spChg>
        <pc:spChg chg="del">
          <ac:chgData name="Colin Knox" userId="a67f5eaf797c531e" providerId="LiveId" clId="{A41AE4FF-3300-4A79-97A6-010C1AFDD6A9}" dt="2022-07-19T23:58:43.510" v="16" actId="478"/>
          <ac:spMkLst>
            <pc:docMk/>
            <pc:sldMk cId="0" sldId="264"/>
            <ac:spMk id="20" creationId="{00000000-0000-0000-0000-000000000000}"/>
          </ac:spMkLst>
        </pc:spChg>
        <pc:spChg chg="del">
          <ac:chgData name="Colin Knox" userId="a67f5eaf797c531e" providerId="LiveId" clId="{A41AE4FF-3300-4A79-97A6-010C1AFDD6A9}" dt="2022-07-19T23:58:48.418" v="19" actId="478"/>
          <ac:spMkLst>
            <pc:docMk/>
            <pc:sldMk cId="0" sldId="264"/>
            <ac:spMk id="21" creationId="{00000000-0000-0000-0000-000000000000}"/>
          </ac:spMkLst>
        </pc:spChg>
        <pc:spChg chg="del">
          <ac:chgData name="Colin Knox" userId="a67f5eaf797c531e" providerId="LiveId" clId="{A41AE4FF-3300-4A79-97A6-010C1AFDD6A9}" dt="2022-07-19T23:58:49.812" v="20" actId="478"/>
          <ac:spMkLst>
            <pc:docMk/>
            <pc:sldMk cId="0" sldId="264"/>
            <ac:spMk id="22" creationId="{00000000-0000-0000-0000-000000000000}"/>
          </ac:spMkLst>
        </pc:spChg>
        <pc:spChg chg="del">
          <ac:chgData name="Colin Knox" userId="a67f5eaf797c531e" providerId="LiveId" clId="{A41AE4FF-3300-4A79-97A6-010C1AFDD6A9}" dt="2022-07-19T23:58:46.890" v="18" actId="478"/>
          <ac:spMkLst>
            <pc:docMk/>
            <pc:sldMk cId="0" sldId="264"/>
            <ac:spMk id="23" creationId="{00000000-0000-0000-0000-000000000000}"/>
          </ac:spMkLst>
        </pc:spChg>
      </pc:sldChg>
      <pc:sldChg chg="modSp mod">
        <pc:chgData name="Colin Knox" userId="a67f5eaf797c531e" providerId="LiveId" clId="{A41AE4FF-3300-4A79-97A6-010C1AFDD6A9}" dt="2022-07-19T23:57:16.938" v="3" actId="20577"/>
        <pc:sldMkLst>
          <pc:docMk/>
          <pc:sldMk cId="0" sldId="269"/>
        </pc:sldMkLst>
        <pc:spChg chg="mod">
          <ac:chgData name="Colin Knox" userId="a67f5eaf797c531e" providerId="LiveId" clId="{A41AE4FF-3300-4A79-97A6-010C1AFDD6A9}" dt="2022-07-19T23:57:16.938" v="3" actId="20577"/>
          <ac:spMkLst>
            <pc:docMk/>
            <pc:sldMk cId="0" sldId="269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189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096BB-4E29-4602-97FD-B9C8EA84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6" y="3400425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0AB62C-687A-748C-D084-A586FC536E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94" y="333887"/>
            <a:ext cx="1638300" cy="7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6132F-5FA8-4668-9300-14A973105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E7B34-A579-4539-B361-C6B967BFA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05" y="13432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A13CA-DE6B-40A6-AA59-86571C516B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80" y="380392"/>
            <a:ext cx="1132141" cy="5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3529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50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024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5" y="1920875"/>
            <a:ext cx="8676216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1" y="1920875"/>
            <a:ext cx="8676218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637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756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6851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5325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9187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490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3371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7" y="330200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5" y="330200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06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390F27-11E1-8AE8-403E-6B9FC2CDCB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43" y="5878565"/>
            <a:ext cx="1638300" cy="7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1AEB2B-CC4A-6C6B-505C-C5B48EE10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77" y="5732442"/>
            <a:ext cx="1638300" cy="7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4F94-506C-4A06-B0AC-2D7F48682725}" type="datetimeFigureOut">
              <a:rPr lang="en-NZ" smtClean="0"/>
              <a:t>25/05/24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FCA8-7922-43AF-9FC5-6FB2EF866341}" type="slidenum">
              <a:rPr lang="en-NZ" smtClean="0"/>
              <a:t>‹Nº›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56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1088473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1088473" rtl="0" eaLnBrk="1" latinLnBrk="0" hangingPunct="1">
        <a:spcBef>
          <a:spcPct val="20000"/>
        </a:spcBef>
        <a:buFont typeface="Arial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1088473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1088473" rtl="0" eaLnBrk="1" latinLnBrk="0" hangingPunct="1">
        <a:spcBef>
          <a:spcPct val="20000"/>
        </a:spcBef>
        <a:buFont typeface="Arial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1088473" rtl="0" eaLnBrk="1" latinLnBrk="0" hangingPunct="1">
        <a:spcBef>
          <a:spcPct val="20000"/>
        </a:spcBef>
        <a:buFont typeface="Arial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hyperlink" Target="https://www.cigre.org/GB/knowledge-programme/global-events-program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hyperlink" Target="https://www.cigre.org/GB/publications/introducing-the-authoritative-source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hyperlink" Target="https://www.cigre.org/GB/about/introducing-cig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hyperlink" Target="https://www.cigre.org/GB/knowledge-programme/introduction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hyperlink" Target="https://www.cigre.org/GB/knowledge-programme/introduc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70000" y="2032000"/>
            <a:ext cx="9080500" cy="3365500"/>
          </a:xfrm>
          <a:prstGeom prst="rect">
            <a:avLst/>
          </a:prstGeom>
          <a:solidFill>
            <a:srgbClr val="F1F0E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/>
            <a:endParaRPr lang="en-NZ" sz="2167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97500"/>
            <a:ext cx="1467136" cy="6987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A74F2C-3023-5BD4-9F9C-1E58F0E00F77}"/>
              </a:ext>
            </a:extLst>
          </p:cNvPr>
          <p:cNvSpPr/>
          <p:nvPr/>
        </p:nvSpPr>
        <p:spPr>
          <a:xfrm>
            <a:off x="1540328" y="2003554"/>
            <a:ext cx="8718369" cy="2899372"/>
          </a:xfrm>
          <a:prstGeom prst="rect">
            <a:avLst/>
          </a:prstGeom>
          <a:solidFill>
            <a:srgbClr val="F1F0E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50353-F93A-3CCD-2960-0617CD412DCE}"/>
              </a:ext>
            </a:extLst>
          </p:cNvPr>
          <p:cNvSpPr/>
          <p:nvPr/>
        </p:nvSpPr>
        <p:spPr>
          <a:xfrm>
            <a:off x="571499" y="1012954"/>
            <a:ext cx="10744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 focus on current pressing challenges:</a:t>
            </a:r>
            <a:endParaRPr lang="en-NZ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6600"/>
              </a:buClr>
            </a:pPr>
            <a:endParaRPr lang="en-NZ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Renewable energy sources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Compliance to environmental requirements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Limitations to build new transmission infrastructures 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Architecture of Transmission and Distribution networks and system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Maintaining the existing power systems by Artificial Intelligence tools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Transmission of large amounts of power over long distances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Cyber security and very fast communication, control and supervision system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Intermittency of renewable power generation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Market Regulation enhancements 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NZ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New Gases to replace SF6</a:t>
            </a:r>
            <a:endParaRPr lang="en-NZ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Picture 7" descr="SP_PPT_16x9_20.jpg">
            <a:extLst>
              <a:ext uri="{FF2B5EF4-FFF2-40B4-BE49-F238E27FC236}">
                <a16:creationId xmlns:a16="http://schemas.microsoft.com/office/drawing/2014/main" id="{64310016-276B-A747-9AB8-CE62F30D2C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4925" y="2587712"/>
            <a:ext cx="3251885" cy="1862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889000"/>
            <a:ext cx="8953500" cy="331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global collaborative programme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and the Paris Session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worldwide programme comprising 100’s of high value events run by the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Study Committees (SCs), National Committees (NCs) and other CIGRE groups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Spanning large events such as CIGRE Symposia and Colloquia and numerous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tabLst>
                <a:tab pos="266700" algn="l"/>
              </a:tabLst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local conferences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Culminating every two years in the Paris Session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The world’s #1 global power system event, unique for its thought leadership</a:t>
            </a:r>
          </a:p>
        </p:txBody>
      </p:sp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97500"/>
            <a:ext cx="1467136" cy="6987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445500" y="5608597"/>
            <a:ext cx="16960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the Paris Session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CIGRE’s collaborative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watch a video</a:t>
            </a:r>
          </a:p>
        </p:txBody>
      </p:sp>
      <p:pic>
        <p:nvPicPr>
          <p:cNvPr id="20" name="Picture 19" descr="SP_PPT_16x9_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3500" y="5588000"/>
            <a:ext cx="762002" cy="5090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6815" y="962838"/>
            <a:ext cx="8953500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28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global collaborative programme</a:t>
            </a:r>
          </a:p>
          <a:p>
            <a:pPr defTabSz="1088473"/>
            <a:r>
              <a:rPr lang="en-NZ" sz="28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and the Paris Session</a:t>
            </a:r>
            <a:endParaRPr lang="en-NZ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The Paris Session at a glance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− 3500+ delegates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− 5000 industry participants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− 94+ countries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Massive trade exhibit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−160+ working meetings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− 30+ Study Committee sessions</a:t>
            </a:r>
          </a:p>
        </p:txBody>
      </p:sp>
      <p:pic>
        <p:nvPicPr>
          <p:cNvPr id="20" name="Picture 19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350" y="5397500"/>
            <a:ext cx="1467136" cy="69877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28485" y="5588000"/>
            <a:ext cx="16960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the Paris Session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CIGRE’s collaborative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watch a video</a:t>
            </a:r>
          </a:p>
        </p:txBody>
      </p:sp>
      <p:pic>
        <p:nvPicPr>
          <p:cNvPr id="7" name="Picture 6" descr="SP_PPT_16x9_14.png">
            <a:hlinkClick r:id="rId4"/>
            <a:extLst>
              <a:ext uri="{FF2B5EF4-FFF2-40B4-BE49-F238E27FC236}">
                <a16:creationId xmlns:a16="http://schemas.microsoft.com/office/drawing/2014/main" id="{85E88687-B9A1-4B32-96CC-7626DD99C6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7367" y="5564036"/>
            <a:ext cx="814306" cy="543956"/>
          </a:xfrm>
          <a:prstGeom prst="rect">
            <a:avLst/>
          </a:prstGeom>
        </p:spPr>
      </p:pic>
      <p:pic>
        <p:nvPicPr>
          <p:cNvPr id="8" name="Picture 7" descr="Graphical user interface, timeline&#10;&#10;Description automatically generated with medium confidence">
            <a:extLst>
              <a:ext uri="{FF2B5EF4-FFF2-40B4-BE49-F238E27FC236}">
                <a16:creationId xmlns:a16="http://schemas.microsoft.com/office/drawing/2014/main" id="{EF6511D9-E439-B012-78EC-B51379F62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59" y="1830237"/>
            <a:ext cx="4004937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" y="5206723"/>
            <a:ext cx="1467136" cy="6987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35122" y="5397499"/>
            <a:ext cx="15690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CIGRE’s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publications and reference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materials watch a video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21144" y="952499"/>
            <a:ext cx="8953500" cy="402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The authoritative source of power system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technical reference information</a:t>
            </a:r>
            <a:r>
              <a:rPr lang="en-NZ" sz="1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14000+ technical reference documents and publications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N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Including 850+ </a:t>
            </a: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comprehensive Technical Brochures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Based on practical experience and analysed data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Many used in global standards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Includes the famous CIGRE “Green Books”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100’s of technical publications added every year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All available from online library </a:t>
            </a:r>
            <a:r>
              <a:rPr lang="en-NZ" sz="2000" b="1" u="sng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e-cigre.org</a:t>
            </a:r>
          </a:p>
        </p:txBody>
      </p:sp>
      <p:pic>
        <p:nvPicPr>
          <p:cNvPr id="21" name="Picture 20" descr="SP_PPT_16x9_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501" y="3663350"/>
            <a:ext cx="3937000" cy="2115151"/>
          </a:xfrm>
          <a:prstGeom prst="rect">
            <a:avLst/>
          </a:prstGeom>
        </p:spPr>
      </p:pic>
      <p:pic>
        <p:nvPicPr>
          <p:cNvPr id="7" name="Picture 6" descr="SP_PPT_16x9_15.png">
            <a:hlinkClick r:id="rId5"/>
            <a:extLst>
              <a:ext uri="{FF2B5EF4-FFF2-40B4-BE49-F238E27FC236}">
                <a16:creationId xmlns:a16="http://schemas.microsoft.com/office/drawing/2014/main" id="{324E9D00-18DA-4108-AB24-9D74D48385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1256" y="5397499"/>
            <a:ext cx="713866" cy="4768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3136" y="1016001"/>
            <a:ext cx="8953500" cy="231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Connecting power system people with the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knowledge and solutions they need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CIGRE membership delivers demonstrable value underpinned by world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leading substance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From individuals through to large organisations the benefits are extensive</a:t>
            </a:r>
          </a:p>
        </p:txBody>
      </p:sp>
      <p:pic>
        <p:nvPicPr>
          <p:cNvPr id="18" name="Picture 17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500" y="5207000"/>
            <a:ext cx="1467136" cy="698778"/>
          </a:xfrm>
          <a:prstGeom prst="rect">
            <a:avLst/>
          </a:prstGeom>
        </p:spPr>
      </p:pic>
      <p:pic>
        <p:nvPicPr>
          <p:cNvPr id="21" name="Picture 20" descr="SP_PPT_16x9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6636" y="3810001"/>
            <a:ext cx="4415793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2817" y="5583626"/>
            <a:ext cx="1467136" cy="698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7228FB-8A1D-4F83-9BCE-2EE47F1E741C}"/>
              </a:ext>
            </a:extLst>
          </p:cNvPr>
          <p:cNvSpPr/>
          <p:nvPr/>
        </p:nvSpPr>
        <p:spPr>
          <a:xfrm>
            <a:off x="671715" y="788247"/>
            <a:ext cx="10848569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8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Nine ways CIGRE membership delivers value</a:t>
            </a:r>
            <a:endParaRPr lang="en-NZ" sz="28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1.  Be prepared future key trends, innovations and 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2.  Learn from real world experiences, lessons and successes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3.  Inform your decisions with diverse global perspectives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4.  Collaborate with your local CIGRE organisation (NC) to address local 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5.  Source the most authoritative reference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6.  Get unbiased, vendor neutral, fact-based, technical solutions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7.  Gain access, at a nominal cost, to world leading experts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8.  Grow your individual and organisational skills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dirty="0">
                <a:latin typeface="Arial" pitchFamily="34" charset="0"/>
                <a:cs typeface="Arial" pitchFamily="34" charset="0"/>
              </a:rPr>
              <a:t>9.  Connect with your industry in </a:t>
            </a:r>
            <a:r>
              <a:rPr lang="en-N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technically-based setting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52F45-255A-4C07-8821-83D734292315}"/>
              </a:ext>
            </a:extLst>
          </p:cNvPr>
          <p:cNvSpPr/>
          <p:nvPr/>
        </p:nvSpPr>
        <p:spPr>
          <a:xfrm>
            <a:off x="10079830" y="2547152"/>
            <a:ext cx="1882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CIGRE’s</a:t>
            </a:r>
          </a:p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Benefits ask for our</a:t>
            </a:r>
          </a:p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 leaflet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B0373-39C1-41E8-9B5F-D5F7227E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974" y="3165167"/>
            <a:ext cx="1331979" cy="18897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D7CA-1123-4410-831A-DE343A823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5519B-A826-48B4-9E0F-FC7D0503F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801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A12A-7452-4072-8085-6DD33B8F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7244-1EFF-426D-B50A-041462BB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989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98E7-2AEF-452E-AD56-F3C81260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B320-BB58-4ADC-A7BB-AB9445B4A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112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2AA9-EC58-4706-9D9C-5D781CA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6AF-C9FD-4FA3-BEB4-AFF91039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75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9C34-41C5-4975-9E0D-9B2564CE5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614348"/>
            <a:ext cx="3810000" cy="181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F38CF-747C-4F15-A13E-44487DAB3B6E}"/>
              </a:ext>
            </a:extLst>
          </p:cNvPr>
          <p:cNvSpPr txBox="1"/>
          <p:nvPr/>
        </p:nvSpPr>
        <p:spPr>
          <a:xfrm>
            <a:off x="3238500" y="635000"/>
            <a:ext cx="5908990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73"/>
            <a:r>
              <a:rPr lang="en-NZ" sz="3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CIGRE global</a:t>
            </a:r>
          </a:p>
        </p:txBody>
      </p:sp>
    </p:spTree>
    <p:extLst>
      <p:ext uri="{BB962C8B-B14F-4D97-AF65-F5344CB8AC3E}">
        <p14:creationId xmlns:p14="http://schemas.microsoft.com/office/powerpoint/2010/main" val="376486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864" y="5079723"/>
            <a:ext cx="1467136" cy="6987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8485" y="5286573"/>
            <a:ext cx="1569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the</a:t>
            </a:r>
          </a:p>
          <a:p>
            <a:pPr defTabSz="1088473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welcome video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9999" y="1015999"/>
            <a:ext cx="10170633" cy="338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Welcome to the world of CIGRE</a:t>
            </a:r>
          </a:p>
          <a:p>
            <a:pPr defTabSz="1088473">
              <a:buClr>
                <a:srgbClr val="006600"/>
              </a:buClr>
            </a:pPr>
            <a:r>
              <a:rPr lang="en-NZ" sz="1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global community for the collaborative development and sharing of power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system expertise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Not for profit, established in Paris, France 1921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long history as a key player in the development of the power system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Produces reference publications based on practical experience and analysed data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An open, engaging, fact-based culture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Connecting power systems professionals from all over the globe</a:t>
            </a:r>
          </a:p>
        </p:txBody>
      </p:sp>
      <p:pic>
        <p:nvPicPr>
          <p:cNvPr id="10" name="Picture 9" descr="SP_PPT_16x9_12.png">
            <a:hlinkClick r:id="rId4"/>
            <a:extLst>
              <a:ext uri="{FF2B5EF4-FFF2-40B4-BE49-F238E27FC236}">
                <a16:creationId xmlns:a16="http://schemas.microsoft.com/office/drawing/2014/main" id="{5526F942-7B36-43EB-8462-60FE03420C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408" y="5224512"/>
            <a:ext cx="780077" cy="521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139FD-478A-43BC-9CF8-72639CE603B9}"/>
              </a:ext>
            </a:extLst>
          </p:cNvPr>
          <p:cNvSpPr txBox="1"/>
          <p:nvPr/>
        </p:nvSpPr>
        <p:spPr>
          <a:xfrm>
            <a:off x="1587260" y="454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864" y="5016224"/>
            <a:ext cx="1467136" cy="6987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70000" y="952501"/>
            <a:ext cx="8953500" cy="402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collaborative global community sharing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knowledge and expertise</a:t>
            </a:r>
            <a:r>
              <a:rPr lang="en-NZ" sz="1833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srgbClr val="087A45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06600"/>
              </a:buClr>
            </a:pP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61 </a:t>
            </a: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National Committees – NCs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15000 members from over 90 countries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1200+ organisations spanning the global power system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high number of major utilities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 unique collaborative culture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Includes some of the world’s leading experts</a:t>
            </a:r>
          </a:p>
          <a:p>
            <a:pPr defTabSz="1088473">
              <a:spcAft>
                <a:spcPts val="5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Diverse perspectives from every corner of the globe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97500"/>
            <a:ext cx="1467136" cy="6987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54485" y="5608597"/>
            <a:ext cx="13785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a short video 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programme structure including a summary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0000" y="1206500"/>
            <a:ext cx="9144000" cy="297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The world’s foremost power system knowledge development programme</a:t>
            </a:r>
            <a:r>
              <a:rPr lang="en-NZ" sz="1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>
              <a:spcAft>
                <a:spcPts val="500"/>
              </a:spcAft>
              <a:buClr>
                <a:srgbClr val="006600"/>
              </a:buClr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Community experts and CIGRE bodies define strategic focus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Focused on key strategic themes based on key challenges, trends and issues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Applied to CIGRE’s 16 domains of work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250+ Working Groups develop the knowledge</a:t>
            </a:r>
          </a:p>
          <a:p>
            <a:pPr defTabSz="1088473">
              <a:spcAft>
                <a:spcPts val="5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Involving 1000’s of power system professionals</a:t>
            </a:r>
          </a:p>
        </p:txBody>
      </p:sp>
      <p:pic>
        <p:nvPicPr>
          <p:cNvPr id="21" name="Picture 20" descr="SP_PPT_16x9_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2345" y="3429000"/>
            <a:ext cx="4214655" cy="1905000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4CC8176A-9253-4FFC-A78B-16322D768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080" y="5580750"/>
            <a:ext cx="833406" cy="556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334000"/>
            <a:ext cx="1467136" cy="6987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54485" y="5545097"/>
            <a:ext cx="1378515" cy="47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a short video on</a:t>
            </a:r>
          </a:p>
          <a:p>
            <a:pPr defTabSz="1088473"/>
            <a:r>
              <a:rPr lang="en-NZ" sz="8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programme structure including a summary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0000" y="1143000"/>
            <a:ext cx="9144000" cy="1041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CIGRE’s 16 domains of work each has</a:t>
            </a:r>
          </a:p>
          <a:p>
            <a:pPr defTabSz="1088473"/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a dedicated Study Committee</a:t>
            </a:r>
            <a:r>
              <a:rPr lang="en-NZ" sz="1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0000" y="2349500"/>
            <a:ext cx="3492500" cy="337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A – Equipment: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A1  Rotating electrical machines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A2  Power transformers and reactors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A3  Transmission and distribution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equipment</a:t>
            </a:r>
          </a:p>
          <a:p>
            <a:pPr defTabSz="1088473"/>
            <a:endParaRPr lang="en-NZ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B – Technologies: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B1  Insulated cables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B2  Overhead lines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B3  Substations and electrical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installations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B4  DC systems and power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electronics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B5  Protection and automation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62500" y="2349500"/>
            <a:ext cx="3492500" cy="311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C – Systems: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C1  Power system development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economics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C2  Power system operation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control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C3  Power system environmental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performance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C4  Power system technical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performance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C5  Electricity markets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regulation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C6  Active distribution systems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distributed energy resources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55000" y="2349500"/>
            <a:ext cx="3492500" cy="12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1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 – New materials &amp; IT: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D1  Materials and emerging test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techniques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D2  Information systems and</a:t>
            </a:r>
          </a:p>
          <a:p>
            <a:pPr defTabSz="1088473"/>
            <a:r>
              <a:rPr lang="en-NZ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telecommunication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B95A9F53-4665-4170-8894-26A6F3FD1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356" y="5493630"/>
            <a:ext cx="870885" cy="581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27EE3E-C889-F4B9-DE08-6F1B10CCD112}"/>
              </a:ext>
            </a:extLst>
          </p:cNvPr>
          <p:cNvSpPr/>
          <p:nvPr/>
        </p:nvSpPr>
        <p:spPr>
          <a:xfrm>
            <a:off x="1129029" y="2142308"/>
            <a:ext cx="9425941" cy="3593289"/>
          </a:xfrm>
          <a:prstGeom prst="rect">
            <a:avLst/>
          </a:prstGeom>
          <a:solidFill>
            <a:srgbClr val="EFEEEA"/>
          </a:solidFill>
          <a:ln>
            <a:solidFill>
              <a:srgbClr val="EFE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6" name="Picture 15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365" y="5524500"/>
            <a:ext cx="1467136" cy="6987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70000" y="1333500"/>
            <a:ext cx="9144000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NZ" sz="3083" b="1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CIGRE’s current </a:t>
            </a:r>
            <a:r>
              <a:rPr lang="en-NZ" sz="3083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strategic directions</a:t>
            </a:r>
            <a:endParaRPr lang="en-NZ" sz="1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54676-5A09-5081-F4E7-3BD0918DB68C}"/>
              </a:ext>
            </a:extLst>
          </p:cNvPr>
          <p:cNvSpPr/>
          <p:nvPr/>
        </p:nvSpPr>
        <p:spPr>
          <a:xfrm>
            <a:off x="1270000" y="1900258"/>
            <a:ext cx="95184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E4F"/>
              </a:buClr>
              <a:buFont typeface="+mj-lt"/>
              <a:buAutoNum type="arabicPeriod"/>
            </a:pP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Energy transition</a:t>
            </a:r>
          </a:p>
          <a:p>
            <a:pPr marL="457200" indent="-457200">
              <a:lnSpc>
                <a:spcPct val="150000"/>
              </a:lnSpc>
              <a:buClr>
                <a:srgbClr val="007E4F"/>
              </a:buClr>
              <a:buFont typeface="+mj-lt"/>
              <a:buAutoNum type="arabicPeriod"/>
            </a:pP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Industry transformation on equipment planning, design and operation</a:t>
            </a:r>
          </a:p>
          <a:p>
            <a:pPr marL="457200" indent="-457200">
              <a:lnSpc>
                <a:spcPct val="150000"/>
              </a:lnSpc>
              <a:buClr>
                <a:srgbClr val="007E4F"/>
              </a:buClr>
              <a:buFont typeface="+mj-lt"/>
              <a:buAutoNum type="arabicPeriod"/>
            </a:pP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Environment, sustainability and governance paradigms affecting the company’s business models</a:t>
            </a:r>
          </a:p>
          <a:p>
            <a:pPr marL="457200" indent="-457200">
              <a:lnSpc>
                <a:spcPct val="150000"/>
              </a:lnSpc>
              <a:buClr>
                <a:srgbClr val="007E4F"/>
              </a:buClr>
              <a:buFont typeface="+mj-lt"/>
              <a:buAutoNum type="arabicPeriod"/>
            </a:pP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System Performance with high penetration </a:t>
            </a:r>
            <a:r>
              <a:rPr lang="en-NZ" sz="2000">
                <a:latin typeface="Arial" panose="020B0604020202020204" pitchFamily="34" charset="0"/>
                <a:cs typeface="Arial" pitchFamily="34" charset="0"/>
              </a:rPr>
              <a:t>of Inverter based </a:t>
            </a: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devices</a:t>
            </a:r>
          </a:p>
          <a:p>
            <a:pPr marL="457200" indent="-457200">
              <a:lnSpc>
                <a:spcPct val="150000"/>
              </a:lnSpc>
              <a:buClr>
                <a:srgbClr val="007E4F"/>
              </a:buClr>
              <a:buFont typeface="+mj-lt"/>
              <a:buAutoNum type="arabicPeriod"/>
            </a:pP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Hydrogen as a new energy driver</a:t>
            </a:r>
          </a:p>
          <a:p>
            <a:pPr marL="457200" indent="-457200">
              <a:lnSpc>
                <a:spcPct val="150000"/>
              </a:lnSpc>
              <a:buClr>
                <a:srgbClr val="007E4F"/>
              </a:buClr>
              <a:buFont typeface="+mj-lt"/>
              <a:buAutoNum type="arabicPeriod"/>
            </a:pPr>
            <a:r>
              <a:rPr lang="en-NZ" sz="2000" dirty="0">
                <a:latin typeface="Arial" panose="020B0604020202020204" pitchFamily="34" charset="0"/>
                <a:cs typeface="Arial" pitchFamily="34" charset="0"/>
              </a:rPr>
              <a:t>Unbiased information for all stakeholders</a:t>
            </a:r>
          </a:p>
          <a:p>
            <a:pPr marL="457200" indent="-457200">
              <a:buFont typeface="+mj-lt"/>
              <a:buAutoNum type="arabicPeriod"/>
            </a:pPr>
            <a:endParaRPr lang="en-NZ" sz="2000" dirty="0">
              <a:latin typeface="Arial" panose="020B0604020202020204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NZ" sz="2000" dirty="0">
              <a:latin typeface="Arial" panose="020B0604020202020204" pitchFamily="34" charset="0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NZ" sz="20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potx" id="{14206CF3-A443-4ADD-A97C-3906489AF433}" vid="{B37AB673-A82E-438E-922A-39049E903BC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847</Words>
  <Application>Microsoft Macintosh PowerPoint</Application>
  <PresentationFormat>Panorámica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Knox</dc:creator>
  <cp:lastModifiedBy>Raul Gomez</cp:lastModifiedBy>
  <cp:revision>22</cp:revision>
  <dcterms:created xsi:type="dcterms:W3CDTF">2018-08-13T03:14:21Z</dcterms:created>
  <dcterms:modified xsi:type="dcterms:W3CDTF">2024-05-25T16:52:12Z</dcterms:modified>
</cp:coreProperties>
</file>